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-10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64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63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424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398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67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834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467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187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112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611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455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D2089-C94E-CC40-8500-659E1BF3BCFB}" type="datetimeFigureOut">
              <a:rPr lang="en-US" smtClean="0"/>
              <a:t>8/22/15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A3B54-294B-E74D-AE7D-C2FEEBD12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OFf2Boy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838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712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OFf16Boy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00" y="0"/>
            <a:ext cx="83913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180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OFbirdsShutt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4500"/>
            <a:ext cx="9144000" cy="596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180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9017" y="835528"/>
            <a:ext cx="7579859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In Video,  the shutter remains set</a:t>
            </a:r>
          </a:p>
          <a:p>
            <a:r>
              <a:rPr lang="en-US" sz="2400" b="1" dirty="0" smtClean="0"/>
              <a:t> </a:t>
            </a:r>
          </a:p>
          <a:p>
            <a:r>
              <a:rPr lang="en-US" sz="2400" b="1" dirty="0" smtClean="0"/>
              <a:t>Shutter Speed </a:t>
            </a:r>
            <a:r>
              <a:rPr lang="en-US" sz="2400" dirty="0" smtClean="0"/>
              <a:t>– amount of time the camera shutter is open during the exposure of one frame.</a:t>
            </a:r>
          </a:p>
          <a:p>
            <a:r>
              <a:rPr lang="en-US" sz="2400" dirty="0" smtClean="0"/>
              <a:t>(Standard – 1/50 sec or twice the frame speed)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b="1" dirty="0" smtClean="0"/>
              <a:t>Frame Rate </a:t>
            </a:r>
            <a:r>
              <a:rPr lang="en-US" sz="2400" dirty="0" smtClean="0"/>
              <a:t>– number of frames recorded per second.</a:t>
            </a:r>
            <a:endParaRPr lang="en-US" sz="2400" dirty="0"/>
          </a:p>
          <a:p>
            <a:r>
              <a:rPr lang="en-US" sz="2400" dirty="0" smtClean="0"/>
              <a:t>(NTSC Standard – 24 fps)</a:t>
            </a:r>
          </a:p>
          <a:p>
            <a:endParaRPr lang="en-US" sz="2400" dirty="0"/>
          </a:p>
          <a:p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4027180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9017" y="835528"/>
            <a:ext cx="757985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In Video,  there are other options</a:t>
            </a:r>
          </a:p>
          <a:p>
            <a:r>
              <a:rPr lang="en-US" sz="2400" b="1" dirty="0" smtClean="0"/>
              <a:t> </a:t>
            </a:r>
          </a:p>
          <a:p>
            <a:r>
              <a:rPr lang="en-US" sz="2400" b="1" dirty="0" smtClean="0"/>
              <a:t>Neutral Density filter</a:t>
            </a:r>
          </a:p>
          <a:p>
            <a:r>
              <a:rPr lang="en-US" sz="2400" dirty="0" smtClean="0"/>
              <a:t>Off for no density filter</a:t>
            </a:r>
          </a:p>
          <a:p>
            <a:r>
              <a:rPr lang="en-US" sz="2400" dirty="0" smtClean="0"/>
              <a:t>¼ cuts light intensity by up to about ¼</a:t>
            </a:r>
          </a:p>
          <a:p>
            <a:r>
              <a:rPr lang="en-US" sz="2400" dirty="0" smtClean="0"/>
              <a:t>1/16 cuts light intensity by up to about 1/16</a:t>
            </a:r>
          </a:p>
          <a:p>
            <a:r>
              <a:rPr lang="en-US" sz="2400" dirty="0" smtClean="0"/>
              <a:t>1/64 cuts light intensity by up to about 1/64</a:t>
            </a:r>
          </a:p>
          <a:p>
            <a:endParaRPr lang="en-US" sz="2400" dirty="0"/>
          </a:p>
          <a:p>
            <a:r>
              <a:rPr lang="en-US" sz="2400" b="1" dirty="0" smtClean="0"/>
              <a:t>Gain (like ISO)</a:t>
            </a:r>
            <a:r>
              <a:rPr lang="en-US" sz="2400" dirty="0" smtClean="0"/>
              <a:t> – amplifies the image artificially, does not increase the sensitivity of the sensor, causes visual noise</a:t>
            </a:r>
          </a:p>
          <a:p>
            <a:r>
              <a:rPr lang="en-US" sz="2400" dirty="0" smtClean="0"/>
              <a:t>L (0db</a:t>
            </a:r>
            <a:r>
              <a:rPr lang="en-US" sz="2400" dirty="0" smtClean="0"/>
              <a:t>) best dynamic range</a:t>
            </a:r>
            <a:endParaRPr lang="en-US" sz="2400" dirty="0" smtClean="0"/>
          </a:p>
          <a:p>
            <a:r>
              <a:rPr lang="en-US" sz="2400" dirty="0" smtClean="0"/>
              <a:t>M (6db) increases the image amplifier</a:t>
            </a:r>
          </a:p>
          <a:p>
            <a:r>
              <a:rPr lang="en-US" sz="2400" dirty="0" smtClean="0"/>
              <a:t>H (12db) increases image amplifier more</a:t>
            </a:r>
            <a:endParaRPr lang="en-US" sz="2400" dirty="0"/>
          </a:p>
          <a:p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036474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8458" y="841922"/>
            <a:ext cx="757985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Exposure </a:t>
            </a:r>
            <a:r>
              <a:rPr lang="en-US" sz="2400" b="1" dirty="0" smtClean="0"/>
              <a:t>Decision </a:t>
            </a:r>
            <a:r>
              <a:rPr lang="en-US" sz="2400" b="1" dirty="0" smtClean="0"/>
              <a:t>Steps</a:t>
            </a:r>
            <a:endParaRPr lang="en-US" sz="2400" dirty="0" smtClean="0"/>
          </a:p>
          <a:p>
            <a:endParaRPr lang="en-US" sz="2400" dirty="0"/>
          </a:p>
          <a:p>
            <a:pPr marL="457200" indent="-457200">
              <a:buAutoNum type="arabicPeriod"/>
            </a:pPr>
            <a:r>
              <a:rPr lang="en-US" sz="2400" dirty="0" smtClean="0"/>
              <a:t>Make an </a:t>
            </a:r>
            <a:r>
              <a:rPr lang="en-US" sz="2400" u="sng" dirty="0" smtClean="0"/>
              <a:t>Aperture </a:t>
            </a:r>
            <a:r>
              <a:rPr lang="en-US" sz="2400" u="sng" dirty="0" smtClean="0"/>
              <a:t>- </a:t>
            </a:r>
            <a:r>
              <a:rPr lang="en-US" sz="2400" u="sng" dirty="0"/>
              <a:t>P</a:t>
            </a:r>
            <a:r>
              <a:rPr lang="en-US" sz="2400" u="sng" dirty="0" smtClean="0"/>
              <a:t>riority decision</a:t>
            </a:r>
            <a:r>
              <a:rPr lang="en-US" sz="2400" dirty="0" smtClean="0"/>
              <a:t> by adjusting the camera iris according </a:t>
            </a:r>
            <a:r>
              <a:rPr lang="en-US" sz="2400" dirty="0" smtClean="0"/>
              <a:t>to your desired Depth of Field</a:t>
            </a:r>
            <a:r>
              <a:rPr lang="en-US" sz="2400" dirty="0" smtClean="0"/>
              <a:t>.</a:t>
            </a:r>
          </a:p>
          <a:p>
            <a:pPr marL="457200" indent="-457200">
              <a:buAutoNum type="arabicPeriod"/>
            </a:pPr>
            <a:endParaRPr lang="en-US" sz="240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If image is </a:t>
            </a:r>
            <a:r>
              <a:rPr lang="en-US" sz="2400" u="sng" dirty="0" smtClean="0"/>
              <a:t>overexposed,</a:t>
            </a:r>
            <a:r>
              <a:rPr lang="en-US" sz="2400" dirty="0" smtClean="0"/>
              <a:t> add </a:t>
            </a:r>
            <a:r>
              <a:rPr lang="en-US" sz="2400" b="1" dirty="0" smtClean="0"/>
              <a:t>Neutral Density </a:t>
            </a:r>
            <a:r>
              <a:rPr lang="en-US" sz="2400" dirty="0"/>
              <a:t>f</a:t>
            </a:r>
            <a:r>
              <a:rPr lang="en-US" sz="2400" dirty="0" smtClean="0"/>
              <a:t>ilter to cut the amount of luminosity hitting the sensor</a:t>
            </a:r>
            <a:r>
              <a:rPr lang="en-US" sz="2400" dirty="0" smtClean="0"/>
              <a:t>.</a:t>
            </a:r>
          </a:p>
          <a:p>
            <a:pPr marL="457200" indent="-457200">
              <a:buAutoNum type="arabicPeriod"/>
            </a:pPr>
            <a:endParaRPr lang="en-US" sz="2400" dirty="0" smtClean="0"/>
          </a:p>
          <a:p>
            <a:pPr marL="457200" indent="-457200">
              <a:buAutoNum type="arabicPeriod"/>
            </a:pPr>
            <a:r>
              <a:rPr lang="en-US" sz="2400" dirty="0" smtClean="0"/>
              <a:t>If image is </a:t>
            </a:r>
            <a:r>
              <a:rPr lang="en-US" sz="2400" u="sng" dirty="0" smtClean="0"/>
              <a:t>underexposed</a:t>
            </a:r>
            <a:r>
              <a:rPr lang="en-US" sz="2400" dirty="0" smtClean="0"/>
              <a:t>, switch the </a:t>
            </a:r>
            <a:r>
              <a:rPr lang="en-US" sz="2400" b="1" dirty="0" smtClean="0"/>
              <a:t> Gain Level</a:t>
            </a:r>
            <a:r>
              <a:rPr lang="en-US" sz="2400" dirty="0" smtClean="0"/>
              <a:t> to amplify the image, but expect </a:t>
            </a:r>
            <a:r>
              <a:rPr lang="en-US" sz="2400" smtClean="0"/>
              <a:t>increased </a:t>
            </a:r>
            <a:r>
              <a:rPr lang="en-US" sz="2400" smtClean="0"/>
              <a:t>image</a:t>
            </a:r>
            <a:r>
              <a:rPr lang="en-US" sz="2400" smtClean="0"/>
              <a:t> </a:t>
            </a:r>
            <a:r>
              <a:rPr lang="en-US" sz="2400" dirty="0" smtClean="0"/>
              <a:t>grain.</a:t>
            </a:r>
            <a:endParaRPr lang="en-US" sz="2400" b="1" dirty="0" smtClean="0"/>
          </a:p>
          <a:p>
            <a:endParaRPr lang="en-US" sz="2400" dirty="0"/>
          </a:p>
          <a:p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4027180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214</Words>
  <Application>Microsoft Macintosh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Ruth Dusseault</dc:creator>
  <cp:lastModifiedBy>Ruth Dusseault</cp:lastModifiedBy>
  <cp:revision>16</cp:revision>
  <dcterms:created xsi:type="dcterms:W3CDTF">2015-08-22T23:20:54Z</dcterms:created>
  <dcterms:modified xsi:type="dcterms:W3CDTF">2015-08-23T01:05:00Z</dcterms:modified>
</cp:coreProperties>
</file>